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174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174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CCCA0-3153-48A2-BACF-4D78988B24B3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4313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A971F-4A04-46B2-BDB7-94BB83655ECE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670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3C36E-B22F-4B2F-B796-3D5AE9E1F09D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575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43E7A-3C8F-4BE5-868B-A9D6D90FBC63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86544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BA361-793C-46D5-A183-450B4899A894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87140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645F5-679E-4DC7-B4E4-E0100E7A39EB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4176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95464-74CE-4636-A15F-2D3C313929B6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79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8B1F9-7DA0-42BD-A820-1F5E596E4B2F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4413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95832-516C-4209-92C2-D98CAD8D2BE6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7935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0B76C-DF06-4A70-8913-B1E48B6CE2E9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64652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69BF5-9DFC-4603-9669-E3B7850B43D3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20108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Başlık ve Diyagram veya Kuruluş Grafiğ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SmartArt Yer Tutucusu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6241C-DFCB-4D66-B906-E0B6EE359E2F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3743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>
                <a:solidFill>
                  <a:srgbClr val="FFFFFF"/>
                </a:solidFill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63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64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79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80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84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64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57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38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39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40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41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42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43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1044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46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7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8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9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tr-TR" altLang="tr-T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164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64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64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64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64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7CDD9B-F9FE-4904-A269-E2845F7CD417}" type="slidenum">
              <a:rPr 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568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Endokrin Bezler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Hipofiz bezi-Hipotalamus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>
                <a:solidFill>
                  <a:schemeClr val="hlink"/>
                </a:solidFill>
              </a:rPr>
              <a:t>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Paratiroid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Böbrek üstü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Pankreas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Gonadlar-cinsiyet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Diğerleri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Böbrekler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Pineal bez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Timus bezi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Kalp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Sindirim kanalı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800" b="1" smtClean="0"/>
          </a:p>
        </p:txBody>
      </p:sp>
    </p:spTree>
    <p:extLst>
      <p:ext uri="{BB962C8B-B14F-4D97-AF65-F5344CB8AC3E}">
        <p14:creationId xmlns:p14="http://schemas.microsoft.com/office/powerpoint/2010/main" val="3375094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Tiroid bezi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Tiroid bezi boyunda trakeanın önünde iki lob halinde bulunur.</a:t>
            </a:r>
          </a:p>
          <a:p>
            <a:pPr eaLnBrk="1" hangingPunct="1">
              <a:defRPr/>
            </a:pPr>
            <a:r>
              <a:rPr lang="tr-TR" b="1" smtClean="0"/>
              <a:t>Tiroid bezinin folliküler hücrelerinden;</a:t>
            </a:r>
          </a:p>
          <a:p>
            <a:pPr lvl="1" eaLnBrk="1" hangingPunct="1">
              <a:defRPr/>
            </a:pPr>
            <a:r>
              <a:rPr lang="tr-TR" b="1" smtClean="0"/>
              <a:t>Tiroksin (tyroxine)(T4),</a:t>
            </a:r>
          </a:p>
          <a:p>
            <a:pPr lvl="1" eaLnBrk="1" hangingPunct="1">
              <a:defRPr/>
            </a:pPr>
            <a:r>
              <a:rPr lang="tr-TR" b="1" smtClean="0"/>
              <a:t>Triiodotironin (triiodothyronine) (T3)</a:t>
            </a:r>
          </a:p>
          <a:p>
            <a:pPr eaLnBrk="1" hangingPunct="1">
              <a:defRPr/>
            </a:pPr>
            <a:r>
              <a:rPr lang="tr-TR" b="1" smtClean="0"/>
              <a:t>Tiroid bezinin parafolliküler hücrelerinden;</a:t>
            </a:r>
          </a:p>
          <a:p>
            <a:pPr lvl="1" eaLnBrk="1" hangingPunct="1">
              <a:defRPr/>
            </a:pPr>
            <a:r>
              <a:rPr lang="tr-TR" b="1" smtClean="0"/>
              <a:t>Kalsitonin hormonları salgılanır.</a:t>
            </a:r>
          </a:p>
        </p:txBody>
      </p:sp>
    </p:spTree>
    <p:extLst>
      <p:ext uri="{BB962C8B-B14F-4D97-AF65-F5344CB8AC3E}">
        <p14:creationId xmlns:p14="http://schemas.microsoft.com/office/powerpoint/2010/main" val="606643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 smtClean="0"/>
              <a:t>TSH arttığında </a:t>
            </a:r>
            <a:r>
              <a:rPr lang="tr-TR" dirty="0" err="1" smtClean="0"/>
              <a:t>tiroid</a:t>
            </a:r>
            <a:r>
              <a:rPr lang="tr-TR" dirty="0" smtClean="0"/>
              <a:t> bezi fazla çalıştığı gibi, büyürde bu </a:t>
            </a:r>
            <a:r>
              <a:rPr lang="tr-TR" dirty="0" err="1" smtClean="0"/>
              <a:t>hiperplazi</a:t>
            </a:r>
            <a:r>
              <a:rPr lang="tr-TR" dirty="0" smtClean="0"/>
              <a:t> olarak adlandırılır. </a:t>
            </a:r>
          </a:p>
          <a:p>
            <a:pPr eaLnBrk="1" hangingPunct="1">
              <a:defRPr/>
            </a:pPr>
            <a:r>
              <a:rPr lang="tr-TR" dirty="0" err="1" smtClean="0"/>
              <a:t>Tiroid</a:t>
            </a:r>
            <a:r>
              <a:rPr lang="tr-TR" dirty="0" smtClean="0"/>
              <a:t> büyümesiyle guatr hastalığı ortaya çıkar.</a:t>
            </a:r>
          </a:p>
          <a:p>
            <a:pPr eaLnBrk="1" hangingPunct="1"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9721184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Tiroid bezi salgısının...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% 90 ı tiroksindir (T4),</a:t>
            </a:r>
          </a:p>
          <a:p>
            <a:pPr eaLnBrk="1" hangingPunct="1">
              <a:defRPr/>
            </a:pPr>
            <a:r>
              <a:rPr lang="tr-TR" b="1" smtClean="0"/>
              <a:t>T4 ve T3 her ikisi de tirozin amino asitine iyot bağlanmasıyla oluşur.</a:t>
            </a:r>
          </a:p>
        </p:txBody>
      </p:sp>
    </p:spTree>
    <p:extLst>
      <p:ext uri="{BB962C8B-B14F-4D97-AF65-F5344CB8AC3E}">
        <p14:creationId xmlns:p14="http://schemas.microsoft.com/office/powerpoint/2010/main" val="2329403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Tiroid hormonlarının etkileri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Vücudun pek çok hücresinde hücresel reaksiyonları hızlandırır.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Böylece;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Bazal metabolizma hızı artar,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Büyüme hızlanır,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Hücresel farklanma ve ve protein sentezi uyarılır.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Karbonhidrat ve yağ metabolizması uyarılır (kalorijenik etki).</a:t>
            </a:r>
          </a:p>
        </p:txBody>
      </p:sp>
    </p:spTree>
    <p:extLst>
      <p:ext uri="{BB962C8B-B14F-4D97-AF65-F5344CB8AC3E}">
        <p14:creationId xmlns:p14="http://schemas.microsoft.com/office/powerpoint/2010/main" val="3787082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Hipertiroidi-hipotiroidi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320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/>
              <a:t>Tiroid bezi aktivitesinin artmasına hipertiroidi, azalmasına ise hipotiroidi denir.</a:t>
            </a:r>
          </a:p>
        </p:txBody>
      </p:sp>
    </p:spTree>
    <p:extLst>
      <p:ext uri="{BB962C8B-B14F-4D97-AF65-F5344CB8AC3E}">
        <p14:creationId xmlns:p14="http://schemas.microsoft.com/office/powerpoint/2010/main" val="1904464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Tiroid hormonlarının salgısının düzenlenmesi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Tiroid hormonları TSH tarafından feedback mekanizmalar ile düzenlenir.</a:t>
            </a:r>
          </a:p>
          <a:p>
            <a:pPr eaLnBrk="1" hangingPunct="1">
              <a:defRPr/>
            </a:pPr>
            <a:r>
              <a:rPr lang="tr-TR" b="1" smtClean="0"/>
              <a:t>T4 kanda düşükse, </a:t>
            </a:r>
          </a:p>
          <a:p>
            <a:pPr eaLnBrk="1" hangingPunct="1">
              <a:defRPr/>
            </a:pPr>
            <a:r>
              <a:rPr lang="tr-TR" b="1" smtClean="0"/>
              <a:t>soğuk, stres ve gebelik gibi durumlar var ise ki bu durumlarda enerji ihtiyacı artar, TSH salgısı uyarılır, o da tiroid bezini uyarır.</a:t>
            </a:r>
          </a:p>
        </p:txBody>
      </p:sp>
    </p:spTree>
    <p:extLst>
      <p:ext uri="{BB962C8B-B14F-4D97-AF65-F5344CB8AC3E}">
        <p14:creationId xmlns:p14="http://schemas.microsoft.com/office/powerpoint/2010/main" val="2396944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Kalsitonin 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Kalsitonin kan kalsiyum düzeylerini düşüren bir hormondur.</a:t>
            </a:r>
          </a:p>
          <a:p>
            <a:pPr eaLnBrk="1" hangingPunct="1">
              <a:defRPr/>
            </a:pPr>
            <a:r>
              <a:rPr lang="tr-TR" b="1" smtClean="0"/>
              <a:t>Kalsitonin </a:t>
            </a:r>
          </a:p>
          <a:p>
            <a:pPr lvl="1" eaLnBrk="1" hangingPunct="1">
              <a:defRPr/>
            </a:pPr>
            <a:r>
              <a:rPr lang="tr-TR" b="1" smtClean="0"/>
              <a:t>kemik hücresinde kemik yıkımını azaltır,</a:t>
            </a:r>
          </a:p>
          <a:p>
            <a:pPr lvl="1" eaLnBrk="1" hangingPunct="1">
              <a:defRPr/>
            </a:pPr>
            <a:r>
              <a:rPr lang="tr-TR" b="1" smtClean="0"/>
              <a:t>kemikten kana kalsiyum geçişini azaltır,</a:t>
            </a:r>
          </a:p>
          <a:p>
            <a:pPr lvl="1" eaLnBrk="1" hangingPunct="1">
              <a:defRPr/>
            </a:pPr>
            <a:r>
              <a:rPr lang="tr-TR" b="1" smtClean="0"/>
              <a:t>kandan kemiğe kalsiyum geçişini artırır. </a:t>
            </a:r>
          </a:p>
          <a:p>
            <a:pPr lvl="1" eaLnBrk="1" hangingPunct="1">
              <a:defRPr/>
            </a:pPr>
            <a:r>
              <a:rPr lang="tr-TR" b="1" smtClean="0"/>
              <a:t>Sonuçta kan kalsiyumunu düşürülür.</a:t>
            </a:r>
          </a:p>
        </p:txBody>
      </p:sp>
    </p:spTree>
    <p:extLst>
      <p:ext uri="{BB962C8B-B14F-4D97-AF65-F5344CB8AC3E}">
        <p14:creationId xmlns:p14="http://schemas.microsoft.com/office/powerpoint/2010/main" val="3370171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Endokrin Bezler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Hipofiz bezi-Hipotalamus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>
                <a:solidFill>
                  <a:schemeClr val="hlink"/>
                </a:solidFill>
              </a:rPr>
              <a:t>Paratiroid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Böbrek üstü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Pankreas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Gonadlar-cinsiyet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Diğerleri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Böbrekler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Pineal bez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Timus bezi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Kalp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Sindirim kanalı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800" b="1" smtClean="0"/>
          </a:p>
        </p:txBody>
      </p:sp>
    </p:spTree>
    <p:extLst>
      <p:ext uri="{BB962C8B-B14F-4D97-AF65-F5344CB8AC3E}">
        <p14:creationId xmlns:p14="http://schemas.microsoft.com/office/powerpoint/2010/main" val="15531575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Paratiroid bezler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Paratiroid bezler tiroid bezinin arkasında bulunan küçük bezlerdir.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Parat hormon (paratiroid hormon) (PTH) salgılarlar.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PTH kalsitoninin tersi etkilere sahiptir.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Kan kalsiyum düzeylerini artırıp, fosfat düzeylerini azaltır.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Kan kalsiyum miktarı azaldığı zaman PTH artar.</a:t>
            </a:r>
          </a:p>
        </p:txBody>
      </p:sp>
    </p:spTree>
    <p:extLst>
      <p:ext uri="{BB962C8B-B14F-4D97-AF65-F5344CB8AC3E}">
        <p14:creationId xmlns:p14="http://schemas.microsoft.com/office/powerpoint/2010/main" val="3996020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Paratiroid bezler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tr-TR" b="1" u="sng" smtClean="0"/>
              <a:t>PTH nın etkileri: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Kemik dokusunda kemik yıkılımını hızlandırarak kemikten kana Ca geçişini uyarır.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İnce bağırsaklardan kana Ca ve fosfat emilimini artırır.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Böbreklerden kalsiyum geri emilimini artırır.</a:t>
            </a:r>
          </a:p>
        </p:txBody>
      </p:sp>
    </p:spTree>
    <p:extLst>
      <p:ext uri="{BB962C8B-B14F-4D97-AF65-F5344CB8AC3E}">
        <p14:creationId xmlns:p14="http://schemas.microsoft.com/office/powerpoint/2010/main" val="1373733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Endokrin Bezler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Hipofiz bezi-Hipotalamus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Paratiroid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>
                <a:solidFill>
                  <a:schemeClr val="hlink"/>
                </a:solidFill>
              </a:rPr>
              <a:t>Böbrek üstü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Pankreas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Gonadlar-cinsiyet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Diğerleri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Böbrekler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Pineal bez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Timus bezi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Kalp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Sindirim kanalı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800" b="1" smtClean="0"/>
          </a:p>
        </p:txBody>
      </p:sp>
    </p:spTree>
    <p:extLst>
      <p:ext uri="{BB962C8B-B14F-4D97-AF65-F5344CB8AC3E}">
        <p14:creationId xmlns:p14="http://schemas.microsoft.com/office/powerpoint/2010/main" val="2642021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Böbrek Üstü bezleri </a:t>
            </a:r>
            <a:br>
              <a:rPr lang="tr-TR" sz="4000" b="1" smtClean="0"/>
            </a:br>
            <a:r>
              <a:rPr lang="tr-TR" sz="4000" b="1" smtClean="0"/>
              <a:t>(Adrenal Bezler)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b="1" dirty="0" smtClean="0"/>
              <a:t>Adrenal bezler böbreğin üst ucunda lokalize olmuşlardır.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dirty="0" smtClean="0"/>
              <a:t>Her bir adrenal bez iki farklı bezin bileşiminden oluşmuştur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dirty="0" err="1" smtClean="0"/>
              <a:t>Medülla</a:t>
            </a:r>
            <a:r>
              <a:rPr lang="tr-TR" b="1" dirty="0" smtClean="0"/>
              <a:t> (iç bölümü), </a:t>
            </a:r>
            <a:r>
              <a:rPr lang="tr-TR" b="1" u="sng" dirty="0" smtClean="0"/>
              <a:t>adrenal </a:t>
            </a:r>
            <a:r>
              <a:rPr lang="tr-TR" b="1" u="sng" dirty="0" err="1" smtClean="0"/>
              <a:t>medülla</a:t>
            </a:r>
            <a:endParaRPr lang="tr-TR" b="1" u="sng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dirty="0" err="1" smtClean="0"/>
              <a:t>Kortex</a:t>
            </a:r>
            <a:r>
              <a:rPr lang="tr-TR" b="1" dirty="0" smtClean="0"/>
              <a:t> (dış bölüm, </a:t>
            </a:r>
            <a:r>
              <a:rPr lang="tr-TR" b="1" dirty="0" err="1" smtClean="0"/>
              <a:t>medüllanın</a:t>
            </a:r>
            <a:r>
              <a:rPr lang="tr-TR" b="1" dirty="0" smtClean="0"/>
              <a:t> çevresi), </a:t>
            </a:r>
            <a:r>
              <a:rPr lang="tr-TR" b="1" u="sng" dirty="0" smtClean="0"/>
              <a:t>adrenal </a:t>
            </a:r>
            <a:r>
              <a:rPr lang="tr-TR" b="1" u="sng" dirty="0" err="1" smtClean="0"/>
              <a:t>kortex</a:t>
            </a:r>
            <a:endParaRPr lang="tr-TR" b="1" u="sng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tr-TR" b="1" dirty="0" err="1" smtClean="0"/>
              <a:t>Medülla</a:t>
            </a:r>
            <a:r>
              <a:rPr lang="tr-TR" b="1" dirty="0" smtClean="0"/>
              <a:t> ve </a:t>
            </a:r>
            <a:r>
              <a:rPr lang="tr-TR" b="1" dirty="0" err="1" smtClean="0"/>
              <a:t>kortex</a:t>
            </a:r>
            <a:r>
              <a:rPr lang="tr-TR" b="1" dirty="0" smtClean="0"/>
              <a:t> farklı hedef organları olan farklı hormonlar sentezler.</a:t>
            </a:r>
          </a:p>
        </p:txBody>
      </p:sp>
    </p:spTree>
    <p:extLst>
      <p:ext uri="{BB962C8B-B14F-4D97-AF65-F5344CB8AC3E}">
        <p14:creationId xmlns:p14="http://schemas.microsoft.com/office/powerpoint/2010/main" val="671342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Adrenal kortex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tr-TR" b="1" smtClean="0"/>
              <a:t>Kortex de 3 farklı steroid hormon sentezlenir.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Glukokortikoidler,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Mineralokortikoidler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Gonadokortikoidler</a:t>
            </a:r>
          </a:p>
        </p:txBody>
      </p:sp>
    </p:spTree>
    <p:extLst>
      <p:ext uri="{BB962C8B-B14F-4D97-AF65-F5344CB8AC3E}">
        <p14:creationId xmlns:p14="http://schemas.microsoft.com/office/powerpoint/2010/main" val="3480866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Glukokortikoidler 2 tiptir;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b="1" smtClean="0"/>
              <a:t>Kortizol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b="1" smtClean="0"/>
              <a:t>Kortikosteron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Glukokortikoid etkinin % 95 i kortizole aittir.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Glukortikoidler karbonhidrat, protein ve yağ metabolizması için gereklidir.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Glukoneogenezi (karbonhidrat dışındaki kaynaklardan karaciğerde glikoz sentezlenmesi) uyarır.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Allerjik reaksiyonları ve inflamatuvar cevapları baskılar.</a:t>
            </a:r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Adrenal kortex; </a:t>
            </a:r>
            <a:r>
              <a:rPr lang="tr-TR" sz="4000" b="1" i="1" smtClean="0">
                <a:solidFill>
                  <a:schemeClr val="hlink"/>
                </a:solidFill>
              </a:rPr>
              <a:t>Glukokortikoidler</a:t>
            </a:r>
          </a:p>
        </p:txBody>
      </p:sp>
    </p:spTree>
    <p:extLst>
      <p:ext uri="{BB962C8B-B14F-4D97-AF65-F5344CB8AC3E}">
        <p14:creationId xmlns:p14="http://schemas.microsoft.com/office/powerpoint/2010/main" val="1743462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En önemli mineralokortikoid aldosterondur.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Aldosteron sodyum, potasyum kaybı ve geri emilimi aracılığıyla mineral dengesini kontrol eder.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Mineralokortikoid aktivite;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Ter, tükrük, idrar ve mide salgısı gibi sıvılarda sodyum geri emilimini dolayısıyla da su geri emilimini artırmaktır.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Adrenal kortex; </a:t>
            </a:r>
            <a:r>
              <a:rPr lang="tr-TR" sz="4000" b="1" i="1" smtClean="0">
                <a:solidFill>
                  <a:schemeClr val="hlink"/>
                </a:solidFill>
              </a:rPr>
              <a:t>Mineralokortikoidler</a:t>
            </a:r>
          </a:p>
        </p:txBody>
      </p:sp>
    </p:spTree>
    <p:extLst>
      <p:ext uri="{BB962C8B-B14F-4D97-AF65-F5344CB8AC3E}">
        <p14:creationId xmlns:p14="http://schemas.microsoft.com/office/powerpoint/2010/main" val="1149450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/>
              <a:t>Gonadokortikoidler cinsiyet organlarını etkilerler, fakat etkileri hafiftir.</a:t>
            </a:r>
          </a:p>
          <a:p>
            <a:pPr eaLnBrk="1" hangingPunct="1">
              <a:defRPr/>
            </a:pPr>
            <a:r>
              <a:rPr lang="tr-TR" b="1" smtClean="0"/>
              <a:t>Bu hormonlar androjenler ve östrojenlerdir.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Adrenal kortex; </a:t>
            </a:r>
            <a:r>
              <a:rPr lang="tr-TR" sz="4000" b="1" i="1" smtClean="0">
                <a:solidFill>
                  <a:schemeClr val="hlink"/>
                </a:solidFill>
              </a:rPr>
              <a:t>Gonadokortikoidler</a:t>
            </a:r>
          </a:p>
        </p:txBody>
      </p:sp>
    </p:spTree>
    <p:extLst>
      <p:ext uri="{BB962C8B-B14F-4D97-AF65-F5344CB8AC3E}">
        <p14:creationId xmlns:p14="http://schemas.microsoft.com/office/powerpoint/2010/main" val="1016055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000" b="1" dirty="0" err="1" smtClean="0"/>
              <a:t>Cushing</a:t>
            </a:r>
            <a:r>
              <a:rPr lang="tr-TR" sz="2000" b="1" dirty="0" smtClean="0"/>
              <a:t> Sendromu</a:t>
            </a:r>
          </a:p>
          <a:p>
            <a:pPr eaLnBrk="1" hangingPunct="1">
              <a:defRPr/>
            </a:pPr>
            <a:r>
              <a:rPr lang="tr-TR" sz="2000" dirty="0" err="1" smtClean="0"/>
              <a:t>Cushing</a:t>
            </a:r>
            <a:r>
              <a:rPr lang="tr-TR" sz="2000" dirty="0" smtClean="0"/>
              <a:t> sendromu </a:t>
            </a:r>
            <a:r>
              <a:rPr lang="tr-TR" sz="2000" dirty="0" err="1" smtClean="0"/>
              <a:t>glukokortikoidlerin</a:t>
            </a:r>
            <a:r>
              <a:rPr lang="tr-TR" sz="2000" dirty="0" smtClean="0"/>
              <a:t> fazla salgılanması ile ortaya çıkar. Nedeni, hipofiz</a:t>
            </a:r>
          </a:p>
          <a:p>
            <a:pPr eaLnBrk="1" hangingPunct="1">
              <a:defRPr/>
            </a:pPr>
            <a:r>
              <a:rPr lang="tr-TR" sz="2000" dirty="0" smtClean="0"/>
              <a:t>tümörlerine, hipofizden aşırı ACTH salgılanmasına, </a:t>
            </a:r>
            <a:r>
              <a:rPr lang="tr-TR" sz="2000" dirty="0" err="1" smtClean="0"/>
              <a:t>dışardan</a:t>
            </a:r>
            <a:r>
              <a:rPr lang="tr-TR" sz="2000" dirty="0" smtClean="0"/>
              <a:t> fazlaca </a:t>
            </a:r>
            <a:r>
              <a:rPr lang="tr-TR" sz="2000" dirty="0" err="1" smtClean="0"/>
              <a:t>kortizol</a:t>
            </a:r>
            <a:r>
              <a:rPr lang="tr-TR" sz="2000" dirty="0" smtClean="0"/>
              <a:t> ve benzeri</a:t>
            </a:r>
          </a:p>
          <a:p>
            <a:pPr eaLnBrk="1" hangingPunct="1">
              <a:defRPr/>
            </a:pPr>
            <a:r>
              <a:rPr lang="tr-TR" sz="2000" dirty="0" smtClean="0"/>
              <a:t>hormon alınmasına veya adrenal korteksteki tümörlere bağlı olabilir. Belirtileri; yağların sırt,</a:t>
            </a:r>
          </a:p>
          <a:p>
            <a:pPr eaLnBrk="1" hangingPunct="1">
              <a:defRPr/>
            </a:pPr>
            <a:r>
              <a:rPr lang="tr-TR" sz="2000" dirty="0" smtClean="0"/>
              <a:t>karın bölgesi ve yüzde toplanması ile gövdede şişmanlık (</a:t>
            </a:r>
            <a:r>
              <a:rPr lang="tr-TR" sz="2000" dirty="0" err="1" smtClean="0"/>
              <a:t>bufalo</a:t>
            </a:r>
            <a:r>
              <a:rPr lang="tr-TR" sz="2000" dirty="0" smtClean="0"/>
              <a:t> görüntüsü), ay şeklinde</a:t>
            </a:r>
          </a:p>
          <a:p>
            <a:pPr eaLnBrk="1" hangingPunct="1">
              <a:defRPr/>
            </a:pPr>
            <a:r>
              <a:rPr lang="tr-TR" sz="2000" dirty="0" smtClean="0"/>
              <a:t>yüz (</a:t>
            </a:r>
            <a:r>
              <a:rPr lang="tr-TR" sz="2000" dirty="0" err="1" smtClean="0"/>
              <a:t>moon</a:t>
            </a:r>
            <a:r>
              <a:rPr lang="tr-TR" sz="2000" dirty="0" smtClean="0"/>
              <a:t> </a:t>
            </a:r>
            <a:r>
              <a:rPr lang="tr-TR" sz="2000" dirty="0" err="1" smtClean="0"/>
              <a:t>face</a:t>
            </a:r>
            <a:r>
              <a:rPr lang="tr-TR" sz="2000" dirty="0" smtClean="0"/>
              <a:t>), kan şekerinde yükselme (</a:t>
            </a:r>
            <a:r>
              <a:rPr lang="tr-TR" sz="2000" dirty="0" err="1" smtClean="0"/>
              <a:t>hiperglisemi</a:t>
            </a:r>
            <a:r>
              <a:rPr lang="tr-TR" sz="2000" dirty="0" smtClean="0"/>
              <a:t>), protein yıkımı nedeni ile kaslarda</a:t>
            </a:r>
          </a:p>
          <a:p>
            <a:pPr eaLnBrk="1" hangingPunct="1">
              <a:defRPr/>
            </a:pPr>
            <a:r>
              <a:rPr lang="tr-TR" sz="2000" dirty="0" smtClean="0"/>
              <a:t>zafiyet, karın bölgesinde çatlaklar, saçlarda seyrelme ve zayıflık, yüzde kıllanma ve </a:t>
            </a:r>
            <a:r>
              <a:rPr lang="tr-TR" sz="2000" dirty="0" err="1" smtClean="0"/>
              <a:t>sivilcelenmeler</a:t>
            </a:r>
            <a:r>
              <a:rPr lang="tr-TR" sz="2000" dirty="0" smtClean="0"/>
              <a:t>,</a:t>
            </a:r>
          </a:p>
          <a:p>
            <a:pPr eaLnBrk="1" hangingPunct="1">
              <a:defRPr/>
            </a:pPr>
            <a:r>
              <a:rPr lang="tr-TR" sz="2000" dirty="0" smtClean="0"/>
              <a:t>hipertansiyondur (kan basıncı yükselmesi).</a:t>
            </a:r>
          </a:p>
          <a:p>
            <a:pPr eaLnBrk="1" hangingPunct="1"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55558414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800" b="1" dirty="0" err="1" smtClean="0"/>
              <a:t>Addison</a:t>
            </a:r>
            <a:r>
              <a:rPr lang="tr-TR" sz="2800" b="1" dirty="0" smtClean="0"/>
              <a:t> Hastalığı</a:t>
            </a:r>
          </a:p>
          <a:p>
            <a:pPr eaLnBrk="1" hangingPunct="1">
              <a:defRPr/>
            </a:pPr>
            <a:r>
              <a:rPr lang="tr-TR" sz="2800" dirty="0" smtClean="0"/>
              <a:t>Adrenal korteks yetmezliği sonucunda </a:t>
            </a:r>
            <a:r>
              <a:rPr lang="tr-TR" sz="2800" dirty="0" err="1" smtClean="0"/>
              <a:t>kortikal</a:t>
            </a:r>
            <a:r>
              <a:rPr lang="tr-TR" sz="2800" dirty="0" smtClean="0"/>
              <a:t> hormonların her iki grubunun yetersiz üretimine</a:t>
            </a:r>
          </a:p>
          <a:p>
            <a:pPr eaLnBrk="1" hangingPunct="1">
              <a:defRPr/>
            </a:pPr>
            <a:r>
              <a:rPr lang="tr-TR" sz="2800" dirty="0" smtClean="0"/>
              <a:t>bağlı olarak ortaya çıkmaktadır. Hipotansiyon (kan basıncının normalden düşük olması),</a:t>
            </a:r>
          </a:p>
          <a:p>
            <a:pPr eaLnBrk="1" hangingPunct="1">
              <a:defRPr/>
            </a:pPr>
            <a:r>
              <a:rPr lang="tr-TR" sz="2800" dirty="0" smtClean="0"/>
              <a:t>deride renklenme, fiziksel ve ruhsal zorlanmalara dayanma gücünün azalması şeklinde</a:t>
            </a:r>
          </a:p>
          <a:p>
            <a:pPr eaLnBrk="1" hangingPunct="1">
              <a:defRPr/>
            </a:pPr>
            <a:r>
              <a:rPr lang="tr-TR" sz="2800" dirty="0" smtClean="0"/>
              <a:t>belirtileri olan son derece ciddi bir tablodur. Tedavi edilmediği taktirde bir iki gün içerisinde</a:t>
            </a:r>
          </a:p>
          <a:p>
            <a:pPr eaLnBrk="1" hangingPunct="1">
              <a:defRPr/>
            </a:pPr>
            <a:r>
              <a:rPr lang="tr-TR" sz="2800" dirty="0" smtClean="0"/>
              <a:t>ölümle sonuçlanabilir.</a:t>
            </a:r>
          </a:p>
          <a:p>
            <a:pPr eaLnBrk="1" hangingPunct="1"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3877103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Adrenal Medülla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435975" cy="4784725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b="1" smtClean="0"/>
              <a:t>Adrenal medülladan epinefrin (adrenalin) ve norepinefrin (noradrenalin) salgılanır.</a:t>
            </a:r>
          </a:p>
          <a:p>
            <a:pPr eaLnBrk="1" hangingPunct="1">
              <a:defRPr/>
            </a:pPr>
            <a:r>
              <a:rPr lang="tr-TR" sz="2800" b="1" smtClean="0"/>
              <a:t>Medüllanın ana salgısı epinefrindir, az miktarda norepinefrin salgılanır.</a:t>
            </a:r>
          </a:p>
          <a:p>
            <a:pPr eaLnBrk="1" hangingPunct="1">
              <a:defRPr/>
            </a:pPr>
            <a:r>
              <a:rPr lang="tr-TR" sz="2800" b="1" smtClean="0"/>
              <a:t>Bu iki hormon sempatik sinir sitemini stimüle eder.</a:t>
            </a:r>
          </a:p>
          <a:p>
            <a:pPr eaLnBrk="1" hangingPunct="1">
              <a:defRPr/>
            </a:pPr>
            <a:r>
              <a:rPr lang="tr-TR" sz="2800" b="1" smtClean="0"/>
              <a:t>Epinefrin ve norepinefrin sempatik sinir sitemine benzer etki yaparlar.</a:t>
            </a:r>
          </a:p>
          <a:p>
            <a:pPr eaLnBrk="1" hangingPunct="1">
              <a:defRPr/>
            </a:pPr>
            <a:r>
              <a:rPr lang="tr-TR" sz="2800" b="1" smtClean="0"/>
              <a:t>Hormonal etki daha uzun sürer.</a:t>
            </a:r>
          </a:p>
          <a:p>
            <a:pPr eaLnBrk="1" hangingPunct="1">
              <a:defRPr/>
            </a:pPr>
            <a:r>
              <a:rPr lang="tr-TR" sz="2800" b="1" smtClean="0"/>
              <a:t>Medülla hormonları stres hormonlarıdır. </a:t>
            </a:r>
          </a:p>
        </p:txBody>
      </p:sp>
    </p:spTree>
    <p:extLst>
      <p:ext uri="{BB962C8B-B14F-4D97-AF65-F5344CB8AC3E}">
        <p14:creationId xmlns:p14="http://schemas.microsoft.com/office/powerpoint/2010/main" val="1694160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Stres durumlarında...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435975" cy="4897437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b="1" smtClean="0"/>
              <a:t>Hipofiz bezinden ACTH salgısı uyarılır.</a:t>
            </a:r>
          </a:p>
          <a:p>
            <a:pPr eaLnBrk="1" hangingPunct="1">
              <a:defRPr/>
            </a:pPr>
            <a:r>
              <a:rPr lang="tr-TR" sz="2800" b="1" smtClean="0"/>
              <a:t>ACTH kas, sindirim, dolaşım ve solunum sistemlerinin strese karşı koyması için adrenal kortex ve medüllayı uyarır.</a:t>
            </a:r>
          </a:p>
          <a:p>
            <a:pPr lvl="1" eaLnBrk="1" hangingPunct="1">
              <a:defRPr/>
            </a:pPr>
            <a:r>
              <a:rPr lang="tr-TR" sz="2400" b="1" smtClean="0"/>
              <a:t>Protein yıkılımı uyarılır, açığa çıkan amino asitler enerji kaynağı olarak veya yaralanma durumunda doku tamiri için kullanılır.</a:t>
            </a:r>
          </a:p>
          <a:p>
            <a:pPr lvl="1" eaLnBrk="1" hangingPunct="1">
              <a:defRPr/>
            </a:pPr>
            <a:r>
              <a:rPr lang="tr-TR" sz="2400" b="1" smtClean="0"/>
              <a:t>Amino asitler karaciğerde glikoza çevrilir.</a:t>
            </a:r>
          </a:p>
          <a:p>
            <a:pPr lvl="1" eaLnBrk="1" hangingPunct="1">
              <a:defRPr/>
            </a:pPr>
            <a:r>
              <a:rPr lang="tr-TR" sz="2400" b="1" smtClean="0"/>
              <a:t>Sempatik sistem etkileri artar. </a:t>
            </a:r>
          </a:p>
          <a:p>
            <a:pPr eaLnBrk="1" hangingPunct="1">
              <a:defRPr/>
            </a:pPr>
            <a:r>
              <a:rPr lang="tr-TR" sz="2800" b="1" smtClean="0"/>
              <a:t>Uzamış stres durumlarında immün sistem baskılanır ve ciddi hastalıklar ortaya çıkabilir.</a:t>
            </a:r>
          </a:p>
        </p:txBody>
      </p:sp>
    </p:spTree>
    <p:extLst>
      <p:ext uri="{BB962C8B-B14F-4D97-AF65-F5344CB8AC3E}">
        <p14:creationId xmlns:p14="http://schemas.microsoft.com/office/powerpoint/2010/main" val="390232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Endokrin Bezler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Hipofiz bezi-Hipotalamus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Paratiroid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Böbrek üstü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>
                <a:solidFill>
                  <a:schemeClr val="hlink"/>
                </a:solidFill>
              </a:rPr>
              <a:t>Pankreas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Gonadlar-cinsiyet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Diğerleri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Böbrekler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Pineal bez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Timus bezi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Kalp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Sindirim kanalı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800" b="1" smtClean="0"/>
          </a:p>
        </p:txBody>
      </p:sp>
    </p:spTree>
    <p:extLst>
      <p:ext uri="{BB962C8B-B14F-4D97-AF65-F5344CB8AC3E}">
        <p14:creationId xmlns:p14="http://schemas.microsoft.com/office/powerpoint/2010/main" val="1612713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Pankreas 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dirty="0" smtClean="0"/>
              <a:t>Pankreas </a:t>
            </a:r>
            <a:r>
              <a:rPr lang="tr-TR" b="1" dirty="0" err="1" smtClean="0"/>
              <a:t>sindirimkanalına</a:t>
            </a:r>
            <a:r>
              <a:rPr lang="tr-TR" b="1" dirty="0" smtClean="0"/>
              <a:t> enzim salgılayan </a:t>
            </a:r>
            <a:r>
              <a:rPr lang="tr-TR" b="1" dirty="0" err="1" smtClean="0">
                <a:solidFill>
                  <a:schemeClr val="hlink"/>
                </a:solidFill>
              </a:rPr>
              <a:t>egzokrin</a:t>
            </a:r>
            <a:r>
              <a:rPr lang="tr-TR" b="1" dirty="0" smtClean="0">
                <a:solidFill>
                  <a:schemeClr val="hlink"/>
                </a:solidFill>
              </a:rPr>
              <a:t> bir bez</a:t>
            </a:r>
            <a:r>
              <a:rPr lang="tr-TR" b="1" dirty="0" smtClean="0"/>
              <a:t> ve kana hormon salgılayan </a:t>
            </a:r>
            <a:r>
              <a:rPr lang="tr-TR" b="1" dirty="0" smtClean="0">
                <a:solidFill>
                  <a:schemeClr val="hlink"/>
                </a:solidFill>
              </a:rPr>
              <a:t>endokrin bir organ</a:t>
            </a:r>
            <a:r>
              <a:rPr lang="tr-TR" b="1" dirty="0" smtClean="0"/>
              <a:t> olarak işlev görür.</a:t>
            </a:r>
          </a:p>
          <a:p>
            <a:pPr eaLnBrk="1" hangingPunct="1">
              <a:defRPr/>
            </a:pPr>
            <a:r>
              <a:rPr lang="tr-TR" b="1" dirty="0" smtClean="0"/>
              <a:t>Hormonlar  pankreasın endokrin bölümündeki </a:t>
            </a:r>
            <a:r>
              <a:rPr lang="tr-TR" b="1" dirty="0" err="1" smtClean="0"/>
              <a:t>pankreatik</a:t>
            </a:r>
            <a:r>
              <a:rPr lang="tr-TR" b="1" dirty="0" smtClean="0"/>
              <a:t> adacıklarda sentezlenir, depolanır ve salgılanır.</a:t>
            </a:r>
          </a:p>
        </p:txBody>
      </p:sp>
    </p:spTree>
    <p:extLst>
      <p:ext uri="{BB962C8B-B14F-4D97-AF65-F5344CB8AC3E}">
        <p14:creationId xmlns:p14="http://schemas.microsoft.com/office/powerpoint/2010/main" val="442887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Pankreas hormonları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tr-TR" b="1" smtClean="0"/>
              <a:t>Pankreatik adacıklardan;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Glukogon (alfa hücreleri)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İnsülin (beta hücreleri)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Somatostatin (delta hücreleri)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tr-TR" b="1" smtClean="0"/>
              <a:t>Pankretaik polipeptid(F hücreleri) sentezlenir.</a:t>
            </a:r>
          </a:p>
        </p:txBody>
      </p:sp>
    </p:spTree>
    <p:extLst>
      <p:ext uri="{BB962C8B-B14F-4D97-AF65-F5344CB8AC3E}">
        <p14:creationId xmlns:p14="http://schemas.microsoft.com/office/powerpoint/2010/main" val="3999880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Pankreas hormonları;</a:t>
            </a:r>
            <a:br>
              <a:rPr lang="tr-TR" sz="4000" b="1" smtClean="0"/>
            </a:br>
            <a:r>
              <a:rPr lang="tr-TR" sz="4000" b="1" smtClean="0">
                <a:solidFill>
                  <a:schemeClr val="hlink"/>
                </a:solidFill>
              </a:rPr>
              <a:t>Glukagon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Glikojenin glikoza çevrilmesini (glikojenoliz) uyararak kan glikozunu yükseltir.</a:t>
            </a:r>
          </a:p>
          <a:p>
            <a:pPr eaLnBrk="1" hangingPunct="1">
              <a:defRPr/>
            </a:pPr>
            <a:r>
              <a:rPr lang="tr-TR" b="1" smtClean="0"/>
              <a:t>Yağ dokusundan yağ asidi ve gliserol salınımını uyararak enerji için yağ kullanımını teşvik eder.</a:t>
            </a:r>
          </a:p>
          <a:p>
            <a:pPr eaLnBrk="1" hangingPunct="1">
              <a:defRPr/>
            </a:pPr>
            <a:r>
              <a:rPr lang="tr-TR" b="1" smtClean="0"/>
              <a:t>Bu nedenlerle glukagon hiperglisemik bir hormondur.</a:t>
            </a:r>
          </a:p>
        </p:txBody>
      </p:sp>
    </p:spTree>
    <p:extLst>
      <p:ext uri="{BB962C8B-B14F-4D97-AF65-F5344CB8AC3E}">
        <p14:creationId xmlns:p14="http://schemas.microsoft.com/office/powerpoint/2010/main" val="1973584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İnsülin glukagonun tersi etkilere sahiptir.</a:t>
            </a:r>
          </a:p>
          <a:p>
            <a:pPr eaLnBrk="1" hangingPunct="1">
              <a:defRPr/>
            </a:pPr>
            <a:r>
              <a:rPr lang="tr-TR" b="1" smtClean="0"/>
              <a:t>Dokulara glikoz girişini artırarak kan glikoz düzeylerini düşürür.</a:t>
            </a:r>
          </a:p>
          <a:p>
            <a:pPr eaLnBrk="1" hangingPunct="1">
              <a:defRPr/>
            </a:pPr>
            <a:r>
              <a:rPr lang="tr-TR" b="1" smtClean="0"/>
              <a:t>Glikozun glikojene çevrilmesini (glikogenez) uyararak depo edilmesini sağlar.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Pankreas hormonları;</a:t>
            </a:r>
            <a:br>
              <a:rPr lang="tr-TR" sz="4000" b="1" smtClean="0"/>
            </a:br>
            <a:r>
              <a:rPr lang="tr-TR" sz="4000" b="1" smtClean="0">
                <a:solidFill>
                  <a:schemeClr val="hlink"/>
                </a:solidFill>
              </a:rPr>
              <a:t>İnsülin</a:t>
            </a:r>
          </a:p>
        </p:txBody>
      </p:sp>
    </p:spTree>
    <p:extLst>
      <p:ext uri="{BB962C8B-B14F-4D97-AF65-F5344CB8AC3E}">
        <p14:creationId xmlns:p14="http://schemas.microsoft.com/office/powerpoint/2010/main" val="431651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3"/>
          <p:cNvSpPr txBox="1">
            <a:spLocks noChangeArrowheads="1"/>
          </p:cNvSpPr>
          <p:nvPr/>
        </p:nvSpPr>
        <p:spPr bwMode="auto">
          <a:xfrm>
            <a:off x="2484438" y="981075"/>
            <a:ext cx="1943100" cy="915988"/>
          </a:xfrm>
          <a:prstGeom prst="rect">
            <a:avLst/>
          </a:prstGeom>
          <a:solidFill>
            <a:srgbClr val="BF29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FFFFFF"/>
                </a:solidFill>
              </a:rPr>
              <a:t>Kan Glikozunda Normalin Altına Düşme</a:t>
            </a:r>
          </a:p>
        </p:txBody>
      </p:sp>
      <p:sp>
        <p:nvSpPr>
          <p:cNvPr id="68611" name="Text Box 24"/>
          <p:cNvSpPr txBox="1">
            <a:spLocks noChangeArrowheads="1"/>
          </p:cNvSpPr>
          <p:nvPr/>
        </p:nvSpPr>
        <p:spPr bwMode="auto">
          <a:xfrm>
            <a:off x="4933950" y="981075"/>
            <a:ext cx="1943100" cy="915988"/>
          </a:xfrm>
          <a:prstGeom prst="rect">
            <a:avLst/>
          </a:prstGeom>
          <a:solidFill>
            <a:srgbClr val="BF29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FFFFFF"/>
                </a:solidFill>
              </a:rPr>
              <a:t>Kan Glikozunda Normalin Üstüne Çıkma</a:t>
            </a:r>
          </a:p>
        </p:txBody>
      </p:sp>
      <p:sp>
        <p:nvSpPr>
          <p:cNvPr id="68612" name="Text Box 25"/>
          <p:cNvSpPr txBox="1">
            <a:spLocks noChangeArrowheads="1"/>
          </p:cNvSpPr>
          <p:nvPr/>
        </p:nvSpPr>
        <p:spPr bwMode="auto">
          <a:xfrm>
            <a:off x="5005388" y="2584450"/>
            <a:ext cx="1943100" cy="915988"/>
          </a:xfrm>
          <a:prstGeom prst="rect">
            <a:avLst/>
          </a:prstGeom>
          <a:solidFill>
            <a:srgbClr val="2106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FFFFFF"/>
                </a:solidFill>
              </a:rPr>
              <a:t>Pankreastan İnsülin salgılanır</a:t>
            </a:r>
          </a:p>
        </p:txBody>
      </p:sp>
      <p:sp>
        <p:nvSpPr>
          <p:cNvPr id="68613" name="Text Box 26"/>
          <p:cNvSpPr txBox="1">
            <a:spLocks noChangeArrowheads="1"/>
          </p:cNvSpPr>
          <p:nvPr/>
        </p:nvSpPr>
        <p:spPr bwMode="auto">
          <a:xfrm>
            <a:off x="2484438" y="2565400"/>
            <a:ext cx="1943100" cy="915988"/>
          </a:xfrm>
          <a:prstGeom prst="rect">
            <a:avLst/>
          </a:prstGeom>
          <a:solidFill>
            <a:srgbClr val="2106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FFFFFF"/>
                </a:solidFill>
              </a:rPr>
              <a:t>Pankrestan Glukagon salgılanır</a:t>
            </a:r>
          </a:p>
        </p:txBody>
      </p:sp>
      <p:sp>
        <p:nvSpPr>
          <p:cNvPr id="68614" name="Text Box 27"/>
          <p:cNvSpPr txBox="1">
            <a:spLocks noChangeArrowheads="1"/>
          </p:cNvSpPr>
          <p:nvPr/>
        </p:nvSpPr>
        <p:spPr bwMode="auto">
          <a:xfrm>
            <a:off x="468313" y="2565400"/>
            <a:ext cx="1582737" cy="915988"/>
          </a:xfrm>
          <a:prstGeom prst="rect">
            <a:avLst/>
          </a:prstGeom>
          <a:solidFill>
            <a:srgbClr val="BF29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FFFFFF"/>
                </a:solidFill>
              </a:rPr>
              <a:t>Kan Glikozu Normale Yükselir</a:t>
            </a:r>
          </a:p>
        </p:txBody>
      </p:sp>
      <p:sp>
        <p:nvSpPr>
          <p:cNvPr id="68615" name="Text Box 28"/>
          <p:cNvSpPr txBox="1">
            <a:spLocks noChangeArrowheads="1"/>
          </p:cNvSpPr>
          <p:nvPr/>
        </p:nvSpPr>
        <p:spPr bwMode="auto">
          <a:xfrm>
            <a:off x="5003800" y="4210050"/>
            <a:ext cx="2232025" cy="1190625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CCFFFF"/>
                </a:solidFill>
              </a:rPr>
              <a:t>Glikoz karaciğere girer ve glikojen olarak depolanır, salınmaz</a:t>
            </a:r>
          </a:p>
        </p:txBody>
      </p:sp>
      <p:sp>
        <p:nvSpPr>
          <p:cNvPr id="68616" name="Text Box 29"/>
          <p:cNvSpPr txBox="1">
            <a:spLocks noChangeArrowheads="1"/>
          </p:cNvSpPr>
          <p:nvPr/>
        </p:nvSpPr>
        <p:spPr bwMode="auto">
          <a:xfrm>
            <a:off x="2411413" y="4221163"/>
            <a:ext cx="1943100" cy="1190625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CCFFFF"/>
                </a:solidFill>
              </a:rPr>
              <a:t>Karaciğerde glikojen glikoza çevrilir ve kana salınır</a:t>
            </a:r>
          </a:p>
        </p:txBody>
      </p:sp>
      <p:sp>
        <p:nvSpPr>
          <p:cNvPr id="68617" name="Text Box 30"/>
          <p:cNvSpPr txBox="1">
            <a:spLocks noChangeArrowheads="1"/>
          </p:cNvSpPr>
          <p:nvPr/>
        </p:nvSpPr>
        <p:spPr bwMode="auto">
          <a:xfrm rot="10800000" flipV="1">
            <a:off x="7237413" y="2781300"/>
            <a:ext cx="1798637" cy="641350"/>
          </a:xfrm>
          <a:prstGeom prst="rect">
            <a:avLst/>
          </a:prstGeom>
          <a:solidFill>
            <a:srgbClr val="BF29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tr-TR" altLang="tr-TR" b="1">
                <a:solidFill>
                  <a:srgbClr val="FFFFFF"/>
                </a:solidFill>
              </a:rPr>
              <a:t>Kan glikozu normale düşer</a:t>
            </a:r>
          </a:p>
        </p:txBody>
      </p:sp>
      <p:sp>
        <p:nvSpPr>
          <p:cNvPr id="68618" name="AutoShape 32"/>
          <p:cNvSpPr>
            <a:spLocks noChangeArrowheads="1"/>
          </p:cNvSpPr>
          <p:nvPr/>
        </p:nvSpPr>
        <p:spPr bwMode="auto">
          <a:xfrm>
            <a:off x="5724525" y="1916113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19" name="AutoShape 33"/>
          <p:cNvSpPr>
            <a:spLocks noChangeArrowheads="1"/>
          </p:cNvSpPr>
          <p:nvPr/>
        </p:nvSpPr>
        <p:spPr bwMode="auto">
          <a:xfrm>
            <a:off x="5795963" y="3500438"/>
            <a:ext cx="504825" cy="649287"/>
          </a:xfrm>
          <a:prstGeom prst="downArrow">
            <a:avLst>
              <a:gd name="adj1" fmla="val 50000"/>
              <a:gd name="adj2" fmla="val 321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0" name="AutoShape 34"/>
          <p:cNvSpPr>
            <a:spLocks noChangeArrowheads="1"/>
          </p:cNvSpPr>
          <p:nvPr/>
        </p:nvSpPr>
        <p:spPr bwMode="auto">
          <a:xfrm>
            <a:off x="7451725" y="3644900"/>
            <a:ext cx="792163" cy="12969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8621" name="Rectangle 38"/>
          <p:cNvSpPr>
            <a:spLocks noChangeArrowheads="1"/>
          </p:cNvSpPr>
          <p:nvPr/>
        </p:nvSpPr>
        <p:spPr bwMode="auto">
          <a:xfrm>
            <a:off x="7885113" y="692150"/>
            <a:ext cx="215900" cy="20161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2" name="Rectangle 40"/>
          <p:cNvSpPr>
            <a:spLocks noChangeArrowheads="1"/>
          </p:cNvSpPr>
          <p:nvPr/>
        </p:nvSpPr>
        <p:spPr bwMode="auto">
          <a:xfrm>
            <a:off x="3563938" y="476250"/>
            <a:ext cx="4537075" cy="2159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3" name="AutoShape 41"/>
          <p:cNvSpPr>
            <a:spLocks noChangeArrowheads="1"/>
          </p:cNvSpPr>
          <p:nvPr/>
        </p:nvSpPr>
        <p:spPr bwMode="auto">
          <a:xfrm>
            <a:off x="3348038" y="476250"/>
            <a:ext cx="360362" cy="504825"/>
          </a:xfrm>
          <a:prstGeom prst="downArrow">
            <a:avLst>
              <a:gd name="adj1" fmla="val 50000"/>
              <a:gd name="adj2" fmla="val 350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4" name="AutoShape 42"/>
          <p:cNvSpPr>
            <a:spLocks noChangeArrowheads="1"/>
          </p:cNvSpPr>
          <p:nvPr/>
        </p:nvSpPr>
        <p:spPr bwMode="auto">
          <a:xfrm>
            <a:off x="3203575" y="1916113"/>
            <a:ext cx="431800" cy="649287"/>
          </a:xfrm>
          <a:prstGeom prst="downArrow">
            <a:avLst>
              <a:gd name="adj1" fmla="val 50000"/>
              <a:gd name="adj2" fmla="val 375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5" name="AutoShape 43"/>
          <p:cNvSpPr>
            <a:spLocks noChangeArrowheads="1"/>
          </p:cNvSpPr>
          <p:nvPr/>
        </p:nvSpPr>
        <p:spPr bwMode="auto">
          <a:xfrm>
            <a:off x="3132138" y="3500438"/>
            <a:ext cx="431800" cy="647700"/>
          </a:xfrm>
          <a:prstGeom prst="down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6" name="AutoShape 47"/>
          <p:cNvSpPr>
            <a:spLocks noChangeArrowheads="1"/>
          </p:cNvSpPr>
          <p:nvPr/>
        </p:nvSpPr>
        <p:spPr bwMode="auto">
          <a:xfrm rot="5400000">
            <a:off x="754857" y="3788569"/>
            <a:ext cx="1512887" cy="13684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8627" name="Rectangle 48"/>
          <p:cNvSpPr>
            <a:spLocks noChangeArrowheads="1"/>
          </p:cNvSpPr>
          <p:nvPr/>
        </p:nvSpPr>
        <p:spPr bwMode="auto">
          <a:xfrm>
            <a:off x="1763713" y="4149725"/>
            <a:ext cx="6477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8" name="Rectangle 50"/>
          <p:cNvSpPr>
            <a:spLocks noChangeArrowheads="1"/>
          </p:cNvSpPr>
          <p:nvPr/>
        </p:nvSpPr>
        <p:spPr bwMode="auto">
          <a:xfrm>
            <a:off x="1116013" y="260350"/>
            <a:ext cx="287337" cy="2232025"/>
          </a:xfrm>
          <a:prstGeom prst="rect">
            <a:avLst/>
          </a:prstGeom>
          <a:solidFill>
            <a:schemeClr val="accent1"/>
          </a:solidFill>
          <a:ln w="9525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29" name="Rectangle 51"/>
          <p:cNvSpPr>
            <a:spLocks noChangeArrowheads="1"/>
          </p:cNvSpPr>
          <p:nvPr/>
        </p:nvSpPr>
        <p:spPr bwMode="auto">
          <a:xfrm>
            <a:off x="1114425" y="188913"/>
            <a:ext cx="4752975" cy="2159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8630" name="AutoShape 52"/>
          <p:cNvSpPr>
            <a:spLocks noChangeArrowheads="1"/>
          </p:cNvSpPr>
          <p:nvPr/>
        </p:nvSpPr>
        <p:spPr bwMode="auto">
          <a:xfrm>
            <a:off x="5724525" y="188913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accent1"/>
          </a:solidFill>
          <a:ln w="9525">
            <a:solidFill>
              <a:srgbClr val="33CC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987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Diabetes Mellitus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Pankreas beta hücrelerince yeterli miktarda insülin üretilemediği zaman diabetes mellitus adı verilen hastalık ortaya çıkar.</a:t>
            </a:r>
          </a:p>
          <a:p>
            <a:pPr eaLnBrk="1" hangingPunct="1">
              <a:defRPr/>
            </a:pPr>
            <a:r>
              <a:rPr lang="tr-TR" b="1" smtClean="0"/>
              <a:t>Hiperglisemi:kan glikozunda yükselme</a:t>
            </a:r>
          </a:p>
          <a:p>
            <a:pPr eaLnBrk="1" hangingPunct="1">
              <a:defRPr/>
            </a:pPr>
            <a:r>
              <a:rPr lang="tr-TR" b="1" smtClean="0"/>
              <a:t>Fazla insülin hipoglisemiye yol açar.</a:t>
            </a:r>
          </a:p>
          <a:p>
            <a:pPr eaLnBrk="1" hangingPunct="1">
              <a:defRPr/>
            </a:pPr>
            <a:r>
              <a:rPr lang="tr-TR" b="1" smtClean="0"/>
              <a:t>İnsülin ve glukagonun her ikisi de kan glikozu tarafından kontrol edilir.</a:t>
            </a:r>
          </a:p>
        </p:txBody>
      </p:sp>
    </p:spTree>
    <p:extLst>
      <p:ext uri="{BB962C8B-B14F-4D97-AF65-F5344CB8AC3E}">
        <p14:creationId xmlns:p14="http://schemas.microsoft.com/office/powerpoint/2010/main" val="1293063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Endokrin Bezler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Hipofiz bezi-Hipotalamus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Paratiroid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Böbrek üstü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Pankreas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>
                <a:solidFill>
                  <a:schemeClr val="hlink"/>
                </a:solidFill>
              </a:rPr>
              <a:t>Gonadlar-cinsiyet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Diğerleri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Böbrekler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Pineal bez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Timus bezi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Kalp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/>
              <a:t>Sindirim kanalı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800" b="1" smtClean="0"/>
          </a:p>
        </p:txBody>
      </p:sp>
    </p:spTree>
    <p:extLst>
      <p:ext uri="{BB962C8B-B14F-4D97-AF65-F5344CB8AC3E}">
        <p14:creationId xmlns:p14="http://schemas.microsoft.com/office/powerpoint/2010/main" val="1821870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Gonadlar: Cinsiyet bezleri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Gonadlar kadında overler erkekte ise testislerdir.</a:t>
            </a:r>
          </a:p>
          <a:p>
            <a:pPr eaLnBrk="1" hangingPunct="1">
              <a:defRPr/>
            </a:pPr>
            <a:r>
              <a:rPr lang="tr-TR" b="1" smtClean="0"/>
              <a:t>Gonadlar üreme fonksiyonlarını kontrol eden hormonlar salgılarlar.</a:t>
            </a:r>
          </a:p>
          <a:p>
            <a:pPr eaLnBrk="1" hangingPunct="1">
              <a:defRPr/>
            </a:pPr>
            <a:r>
              <a:rPr lang="tr-TR" b="1" smtClean="0"/>
              <a:t>Erkeklerde ana cinsiyet hormonu testesteron, kadınlarda ise östrojen, progesteron ve relaxindir.</a:t>
            </a:r>
          </a:p>
        </p:txBody>
      </p:sp>
    </p:spTree>
    <p:extLst>
      <p:ext uri="{BB962C8B-B14F-4D97-AF65-F5344CB8AC3E}">
        <p14:creationId xmlns:p14="http://schemas.microsoft.com/office/powerpoint/2010/main" val="3086404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Testesteron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Testislerin intersititiel hücrelerinden salgılanır.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FSH ve LH ile birlikte spermatogenezi (sperm üretimi) uyarır.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Erkek cinsiyet organlarının gelişimi ve devamlılığı için gereklidir.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b="1" smtClean="0"/>
              <a:t>İkincil cinsiyet özelliklerinin gelişimini uyarır;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b="1" smtClean="0"/>
              <a:t>Yüzde ve pubik bölgede kıllanma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b="1" smtClean="0"/>
              <a:t>Larinkste genişleme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b="1" smtClean="0"/>
              <a:t>Sesin kalınlaşması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b="1" smtClean="0"/>
              <a:t>Kaslılığın artması</a:t>
            </a:r>
          </a:p>
        </p:txBody>
      </p:sp>
    </p:spTree>
    <p:extLst>
      <p:ext uri="{BB962C8B-B14F-4D97-AF65-F5344CB8AC3E}">
        <p14:creationId xmlns:p14="http://schemas.microsoft.com/office/powerpoint/2010/main" val="1325946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Östrojenler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Overlerden salgınalırlar,</a:t>
            </a:r>
          </a:p>
          <a:p>
            <a:pPr eaLnBrk="1" hangingPunct="1">
              <a:defRPr/>
            </a:pPr>
            <a:r>
              <a:rPr lang="tr-TR" b="1" smtClean="0"/>
              <a:t>Kadınlarda menstruel siklus, meme bezlerinin gelişimi ve ikincil cinsiyet özelliklerinin düzenlenmesine katkıda bulunur.</a:t>
            </a:r>
          </a:p>
        </p:txBody>
      </p:sp>
    </p:spTree>
    <p:extLst>
      <p:ext uri="{BB962C8B-B14F-4D97-AF65-F5344CB8AC3E}">
        <p14:creationId xmlns:p14="http://schemas.microsoft.com/office/powerpoint/2010/main" val="4166453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Östrojenin etkileri ve salgılanmasının kontrolü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830638" y="1617663"/>
            <a:ext cx="823912" cy="2762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Hipotalamus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3740150" y="2624138"/>
            <a:ext cx="1096963" cy="274637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Ön Hipofiz Bezi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3922713" y="3903663"/>
            <a:ext cx="823912" cy="2762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Overler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2551113" y="5275263"/>
            <a:ext cx="1096962" cy="458787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  <a:latin typeface="Times New Roman" pitchFamily="18" charset="0"/>
              </a:rPr>
              <a:t>Ovum(yumurta) gelişimi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3830638" y="5275263"/>
            <a:ext cx="1098550" cy="458787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  <a:latin typeface="Times New Roman" pitchFamily="18" charset="0"/>
              </a:rPr>
              <a:t>Kalça ve uylukta yağ depolanması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5111750" y="5275263"/>
            <a:ext cx="1096963" cy="458787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  <a:latin typeface="Times New Roman" pitchFamily="18" charset="0"/>
              </a:rPr>
              <a:t>Meme gelişimi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3190875" y="2166938"/>
            <a:ext cx="2103438" cy="2746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  <a:latin typeface="Times New Roman" pitchFamily="18" charset="0"/>
              </a:rPr>
              <a:t>Gonadotropin Salgılatıcı Hormon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3373438" y="3263900"/>
            <a:ext cx="549275" cy="2746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FSH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4837113" y="3263900"/>
            <a:ext cx="366712" cy="2746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LH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64" name="Rectangle 12"/>
          <p:cNvSpPr>
            <a:spLocks noChangeArrowheads="1"/>
          </p:cNvSpPr>
          <p:nvPr/>
        </p:nvSpPr>
        <p:spPr bwMode="auto">
          <a:xfrm>
            <a:off x="3922713" y="4635500"/>
            <a:ext cx="914400" cy="2746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Östrojen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65" name="Rectangle 13"/>
          <p:cNvSpPr>
            <a:spLocks noChangeArrowheads="1"/>
          </p:cNvSpPr>
          <p:nvPr/>
        </p:nvSpPr>
        <p:spPr bwMode="auto">
          <a:xfrm>
            <a:off x="2184400" y="4545013"/>
            <a:ext cx="733425" cy="2746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  <a:latin typeface="Times New Roman" pitchFamily="18" charset="0"/>
              </a:rPr>
              <a:t>İnhibin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>
            <a:off x="4197350" y="1892300"/>
            <a:ext cx="0" cy="2746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67" name="Line 15"/>
          <p:cNvSpPr>
            <a:spLocks noChangeShapeType="1"/>
          </p:cNvSpPr>
          <p:nvPr/>
        </p:nvSpPr>
        <p:spPr bwMode="auto">
          <a:xfrm>
            <a:off x="4197350" y="2349500"/>
            <a:ext cx="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68" name="Line 16"/>
          <p:cNvSpPr>
            <a:spLocks noChangeShapeType="1"/>
          </p:cNvSpPr>
          <p:nvPr/>
        </p:nvSpPr>
        <p:spPr bwMode="auto">
          <a:xfrm flipH="1">
            <a:off x="3556000" y="2989263"/>
            <a:ext cx="276225" cy="276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69" name="Line 17"/>
          <p:cNvSpPr>
            <a:spLocks noChangeShapeType="1"/>
          </p:cNvSpPr>
          <p:nvPr/>
        </p:nvSpPr>
        <p:spPr bwMode="auto">
          <a:xfrm>
            <a:off x="4654550" y="2989263"/>
            <a:ext cx="274638" cy="276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0" name="Line 18"/>
          <p:cNvSpPr>
            <a:spLocks noChangeShapeType="1"/>
          </p:cNvSpPr>
          <p:nvPr/>
        </p:nvSpPr>
        <p:spPr bwMode="auto">
          <a:xfrm>
            <a:off x="3556000" y="3446463"/>
            <a:ext cx="458788" cy="3667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1" name="Line 19"/>
          <p:cNvSpPr>
            <a:spLocks noChangeShapeType="1"/>
          </p:cNvSpPr>
          <p:nvPr/>
        </p:nvSpPr>
        <p:spPr bwMode="auto">
          <a:xfrm flipH="1">
            <a:off x="4470400" y="3538538"/>
            <a:ext cx="458788" cy="2746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2" name="Line 20"/>
          <p:cNvSpPr>
            <a:spLocks noChangeShapeType="1"/>
          </p:cNvSpPr>
          <p:nvPr/>
        </p:nvSpPr>
        <p:spPr bwMode="auto">
          <a:xfrm>
            <a:off x="4379913" y="4268788"/>
            <a:ext cx="0" cy="3667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3" name="Line 21"/>
          <p:cNvSpPr>
            <a:spLocks noChangeShapeType="1"/>
          </p:cNvSpPr>
          <p:nvPr/>
        </p:nvSpPr>
        <p:spPr bwMode="auto">
          <a:xfrm>
            <a:off x="4379913" y="4818063"/>
            <a:ext cx="0" cy="3667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4" name="Line 22"/>
          <p:cNvSpPr>
            <a:spLocks noChangeShapeType="1"/>
          </p:cNvSpPr>
          <p:nvPr/>
        </p:nvSpPr>
        <p:spPr bwMode="auto">
          <a:xfrm flipH="1">
            <a:off x="3282950" y="4818063"/>
            <a:ext cx="822325" cy="3667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5" name="Line 23"/>
          <p:cNvSpPr>
            <a:spLocks noChangeShapeType="1"/>
          </p:cNvSpPr>
          <p:nvPr/>
        </p:nvSpPr>
        <p:spPr bwMode="auto">
          <a:xfrm>
            <a:off x="4654550" y="4818063"/>
            <a:ext cx="914400" cy="3667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6" name="Line 24"/>
          <p:cNvSpPr>
            <a:spLocks noChangeShapeType="1"/>
          </p:cNvSpPr>
          <p:nvPr/>
        </p:nvSpPr>
        <p:spPr bwMode="auto">
          <a:xfrm flipH="1">
            <a:off x="2276475" y="5367338"/>
            <a:ext cx="2746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7" name="Line 25"/>
          <p:cNvSpPr>
            <a:spLocks noChangeShapeType="1"/>
          </p:cNvSpPr>
          <p:nvPr/>
        </p:nvSpPr>
        <p:spPr bwMode="auto">
          <a:xfrm flipV="1">
            <a:off x="2276475" y="4818063"/>
            <a:ext cx="0" cy="549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8" name="Line 26"/>
          <p:cNvSpPr>
            <a:spLocks noChangeShapeType="1"/>
          </p:cNvSpPr>
          <p:nvPr/>
        </p:nvSpPr>
        <p:spPr bwMode="auto">
          <a:xfrm>
            <a:off x="4745038" y="4727575"/>
            <a:ext cx="1555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79" name="Line 27"/>
          <p:cNvSpPr>
            <a:spLocks noChangeShapeType="1"/>
          </p:cNvSpPr>
          <p:nvPr/>
        </p:nvSpPr>
        <p:spPr bwMode="auto">
          <a:xfrm flipV="1">
            <a:off x="6299200" y="1785938"/>
            <a:ext cx="1588" cy="29416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80" name="Line 28"/>
          <p:cNvSpPr>
            <a:spLocks noChangeShapeType="1"/>
          </p:cNvSpPr>
          <p:nvPr/>
        </p:nvSpPr>
        <p:spPr bwMode="auto">
          <a:xfrm flipV="1">
            <a:off x="2276475" y="2806700"/>
            <a:ext cx="0" cy="16462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81" name="Line 29"/>
          <p:cNvSpPr>
            <a:spLocks noChangeShapeType="1"/>
          </p:cNvSpPr>
          <p:nvPr/>
        </p:nvSpPr>
        <p:spPr bwMode="auto">
          <a:xfrm>
            <a:off x="2276475" y="2806700"/>
            <a:ext cx="1189038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82" name="Line 30"/>
          <p:cNvSpPr>
            <a:spLocks noChangeShapeType="1"/>
          </p:cNvSpPr>
          <p:nvPr/>
        </p:nvSpPr>
        <p:spPr bwMode="auto">
          <a:xfrm flipH="1">
            <a:off x="5111750" y="2716213"/>
            <a:ext cx="11890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83" name="Line 31"/>
          <p:cNvSpPr>
            <a:spLocks noChangeShapeType="1"/>
          </p:cNvSpPr>
          <p:nvPr/>
        </p:nvSpPr>
        <p:spPr bwMode="auto">
          <a:xfrm flipH="1">
            <a:off x="4927600" y="1785938"/>
            <a:ext cx="13731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4784" name="Rectangle 32"/>
          <p:cNvSpPr>
            <a:spLocks noChangeArrowheads="1"/>
          </p:cNvSpPr>
          <p:nvPr/>
        </p:nvSpPr>
        <p:spPr bwMode="auto">
          <a:xfrm>
            <a:off x="4654550" y="1643063"/>
            <a:ext cx="182563" cy="18256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(-)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85" name="Rectangle 33"/>
          <p:cNvSpPr>
            <a:spLocks noChangeArrowheads="1"/>
          </p:cNvSpPr>
          <p:nvPr/>
        </p:nvSpPr>
        <p:spPr bwMode="auto">
          <a:xfrm>
            <a:off x="3556000" y="2647950"/>
            <a:ext cx="184150" cy="1841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(-)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4786" name="Rectangle 34"/>
          <p:cNvSpPr>
            <a:spLocks noChangeArrowheads="1"/>
          </p:cNvSpPr>
          <p:nvPr/>
        </p:nvSpPr>
        <p:spPr bwMode="auto">
          <a:xfrm>
            <a:off x="4927600" y="2649538"/>
            <a:ext cx="184150" cy="18256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(-)</a:t>
            </a:r>
            <a:endParaRPr lang="tr-TR" altLang="tr-TR">
              <a:solidFill>
                <a:srgbClr val="A642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42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b="1" smtClean="0"/>
              <a:t>Testosteron salgılanmasının kontrolü ve etkileri 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3902075" y="2276475"/>
            <a:ext cx="823913" cy="274638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Hipotalamus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3811588" y="3281363"/>
            <a:ext cx="1096962" cy="2762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Ön Hipofiz Bezi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3262313" y="2825750"/>
            <a:ext cx="2103437" cy="2746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  <a:latin typeface="Times New Roman" pitchFamily="18" charset="0"/>
              </a:rPr>
              <a:t>Gonadotropin Salgılatıcı Hormon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3262313" y="3830638"/>
            <a:ext cx="549275" cy="2746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FSH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4999038" y="3830638"/>
            <a:ext cx="458787" cy="2746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LH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auto">
          <a:xfrm>
            <a:off x="4268788" y="2551113"/>
            <a:ext cx="0" cy="2746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>
            <a:off x="4268788" y="3008313"/>
            <a:ext cx="0" cy="1825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>
            <a:off x="2165350" y="3373438"/>
            <a:ext cx="13716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auto">
          <a:xfrm flipH="1">
            <a:off x="5183188" y="3373438"/>
            <a:ext cx="11890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788" name="Line 12"/>
          <p:cNvSpPr>
            <a:spLocks noChangeShapeType="1"/>
          </p:cNvSpPr>
          <p:nvPr/>
        </p:nvSpPr>
        <p:spPr bwMode="auto">
          <a:xfrm flipH="1" flipV="1">
            <a:off x="4999038" y="2455863"/>
            <a:ext cx="1373187" cy="47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789" name="Rectangle 13"/>
          <p:cNvSpPr>
            <a:spLocks noChangeArrowheads="1"/>
          </p:cNvSpPr>
          <p:nvPr/>
        </p:nvSpPr>
        <p:spPr bwMode="auto">
          <a:xfrm>
            <a:off x="4816475" y="2300288"/>
            <a:ext cx="184150" cy="1841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(-)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3627438" y="3306763"/>
            <a:ext cx="184150" cy="1841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(-)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1" name="Rectangle 15"/>
          <p:cNvSpPr>
            <a:spLocks noChangeArrowheads="1"/>
          </p:cNvSpPr>
          <p:nvPr/>
        </p:nvSpPr>
        <p:spPr bwMode="auto">
          <a:xfrm>
            <a:off x="4999038" y="3306763"/>
            <a:ext cx="184150" cy="1841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(-)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2" name="Rectangle 16"/>
          <p:cNvSpPr>
            <a:spLocks noChangeArrowheads="1"/>
          </p:cNvSpPr>
          <p:nvPr/>
        </p:nvSpPr>
        <p:spPr bwMode="auto">
          <a:xfrm>
            <a:off x="2897188" y="4217988"/>
            <a:ext cx="1189037" cy="4572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Testisler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(seminifer tüpler)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3" name="Rectangle 17"/>
          <p:cNvSpPr>
            <a:spLocks noChangeArrowheads="1"/>
          </p:cNvSpPr>
          <p:nvPr/>
        </p:nvSpPr>
        <p:spPr bwMode="auto">
          <a:xfrm>
            <a:off x="4541838" y="4217988"/>
            <a:ext cx="1190625" cy="4572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Testisler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(interstisyel hüc.)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4" name="Rectangle 18"/>
          <p:cNvSpPr>
            <a:spLocks noChangeArrowheads="1"/>
          </p:cNvSpPr>
          <p:nvPr/>
        </p:nvSpPr>
        <p:spPr bwMode="auto">
          <a:xfrm>
            <a:off x="4633913" y="5384800"/>
            <a:ext cx="1189037" cy="458788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Erkek sekonder seks karakterleri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4725988" y="4927600"/>
            <a:ext cx="914400" cy="2746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</a:rPr>
              <a:t>Testosteron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6" name="Rectangle 20"/>
          <p:cNvSpPr>
            <a:spLocks noChangeArrowheads="1"/>
          </p:cNvSpPr>
          <p:nvPr/>
        </p:nvSpPr>
        <p:spPr bwMode="auto">
          <a:xfrm>
            <a:off x="1982788" y="4287838"/>
            <a:ext cx="731837" cy="2746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altLang="tr-TR" sz="1200">
                <a:solidFill>
                  <a:srgbClr val="A6425C"/>
                </a:solidFill>
                <a:latin typeface="Times New Roman" pitchFamily="18" charset="0"/>
              </a:rPr>
              <a:t>İnhibin</a:t>
            </a:r>
            <a:endParaRPr lang="tr-TR" altLang="tr-TR">
              <a:solidFill>
                <a:srgbClr val="A6425C"/>
              </a:solidFill>
            </a:endParaRPr>
          </a:p>
        </p:txBody>
      </p:sp>
      <p:sp>
        <p:nvSpPr>
          <p:cNvPr id="75797" name="Line 21"/>
          <p:cNvSpPr>
            <a:spLocks noChangeShapeType="1"/>
          </p:cNvSpPr>
          <p:nvPr/>
        </p:nvSpPr>
        <p:spPr bwMode="auto">
          <a:xfrm flipH="1">
            <a:off x="3444875" y="3556000"/>
            <a:ext cx="549275" cy="2746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798" name="Line 22"/>
          <p:cNvSpPr>
            <a:spLocks noChangeShapeType="1"/>
          </p:cNvSpPr>
          <p:nvPr/>
        </p:nvSpPr>
        <p:spPr bwMode="auto">
          <a:xfrm>
            <a:off x="4816475" y="3556000"/>
            <a:ext cx="274638" cy="2746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799" name="Line 23"/>
          <p:cNvSpPr>
            <a:spLocks noChangeShapeType="1"/>
          </p:cNvSpPr>
          <p:nvPr/>
        </p:nvSpPr>
        <p:spPr bwMode="auto">
          <a:xfrm>
            <a:off x="3444875" y="4013200"/>
            <a:ext cx="1588" cy="184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0" name="Line 24"/>
          <p:cNvSpPr>
            <a:spLocks noChangeShapeType="1"/>
          </p:cNvSpPr>
          <p:nvPr/>
        </p:nvSpPr>
        <p:spPr bwMode="auto">
          <a:xfrm>
            <a:off x="5091113" y="4013200"/>
            <a:ext cx="0" cy="184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1" name="Line 25"/>
          <p:cNvSpPr>
            <a:spLocks noChangeShapeType="1"/>
          </p:cNvSpPr>
          <p:nvPr/>
        </p:nvSpPr>
        <p:spPr bwMode="auto">
          <a:xfrm>
            <a:off x="5091113" y="4654550"/>
            <a:ext cx="0" cy="2746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2" name="Line 26"/>
          <p:cNvSpPr>
            <a:spLocks noChangeShapeType="1"/>
          </p:cNvSpPr>
          <p:nvPr/>
        </p:nvSpPr>
        <p:spPr bwMode="auto">
          <a:xfrm>
            <a:off x="5091113" y="5110163"/>
            <a:ext cx="0" cy="276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3" name="Line 27"/>
          <p:cNvSpPr>
            <a:spLocks noChangeShapeType="1"/>
          </p:cNvSpPr>
          <p:nvPr/>
        </p:nvSpPr>
        <p:spPr bwMode="auto">
          <a:xfrm flipH="1" flipV="1">
            <a:off x="4176713" y="4654550"/>
            <a:ext cx="549275" cy="3667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4" name="Line 28"/>
          <p:cNvSpPr>
            <a:spLocks noChangeShapeType="1"/>
          </p:cNvSpPr>
          <p:nvPr/>
        </p:nvSpPr>
        <p:spPr bwMode="auto">
          <a:xfrm flipH="1">
            <a:off x="2530475" y="4379913"/>
            <a:ext cx="366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5" name="Line 29"/>
          <p:cNvSpPr>
            <a:spLocks noChangeShapeType="1"/>
          </p:cNvSpPr>
          <p:nvPr/>
        </p:nvSpPr>
        <p:spPr bwMode="auto">
          <a:xfrm flipV="1">
            <a:off x="2165350" y="3373438"/>
            <a:ext cx="0" cy="8239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6" name="Line 30"/>
          <p:cNvSpPr>
            <a:spLocks noChangeShapeType="1"/>
          </p:cNvSpPr>
          <p:nvPr/>
        </p:nvSpPr>
        <p:spPr bwMode="auto">
          <a:xfrm>
            <a:off x="6370638" y="2459038"/>
            <a:ext cx="1587" cy="25606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5807" name="Line 31"/>
          <p:cNvSpPr>
            <a:spLocks noChangeShapeType="1"/>
          </p:cNvSpPr>
          <p:nvPr/>
        </p:nvSpPr>
        <p:spPr bwMode="auto">
          <a:xfrm>
            <a:off x="5548313" y="5019675"/>
            <a:ext cx="8239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sm"/>
            <a:tailEnd type="non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313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Progesteron 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Progesteronda meme bezlerinin gelişimini ve menstruel siklusu düzenler, ayrıca gebelikte plasenta oluşumuna katkıda bulunur.</a:t>
            </a:r>
          </a:p>
        </p:txBody>
      </p:sp>
    </p:spTree>
    <p:extLst>
      <p:ext uri="{BB962C8B-B14F-4D97-AF65-F5344CB8AC3E}">
        <p14:creationId xmlns:p14="http://schemas.microsoft.com/office/powerpoint/2010/main" val="2375664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Relaksin 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Az miktarda sentezlenir ve doğum ile ilşkilidir</a:t>
            </a:r>
          </a:p>
        </p:txBody>
      </p:sp>
    </p:spTree>
    <p:extLst>
      <p:ext uri="{BB962C8B-B14F-4D97-AF65-F5344CB8AC3E}">
        <p14:creationId xmlns:p14="http://schemas.microsoft.com/office/powerpoint/2010/main" val="366722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Endokrin Bezler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Hipofiz bezi-Hipotalamus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Paratiroid bezi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Böbrek üstü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Pankreas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Gonadlar-cinsiyet bezleri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>
                <a:solidFill>
                  <a:schemeClr val="hlink"/>
                </a:solidFill>
              </a:rPr>
              <a:t>Diğerleri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>
                <a:solidFill>
                  <a:schemeClr val="hlink"/>
                </a:solidFill>
              </a:rPr>
              <a:t>Böbrekler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>
                <a:solidFill>
                  <a:schemeClr val="hlink"/>
                </a:solidFill>
              </a:rPr>
              <a:t>Pineal bez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>
                <a:solidFill>
                  <a:schemeClr val="hlink"/>
                </a:solidFill>
              </a:rPr>
              <a:t>Timus bezi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>
                <a:solidFill>
                  <a:schemeClr val="hlink"/>
                </a:solidFill>
              </a:rPr>
              <a:t>Kalp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400" b="1" smtClean="0">
                <a:solidFill>
                  <a:schemeClr val="hlink"/>
                </a:solidFill>
              </a:rPr>
              <a:t>Sindirim kanalı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800" b="1" smtClean="0"/>
          </a:p>
        </p:txBody>
      </p:sp>
    </p:spTree>
    <p:extLst>
      <p:ext uri="{BB962C8B-B14F-4D97-AF65-F5344CB8AC3E}">
        <p14:creationId xmlns:p14="http://schemas.microsoft.com/office/powerpoint/2010/main" val="2163265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Diğer bezler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Böbrekler;</a:t>
            </a:r>
          </a:p>
          <a:p>
            <a:pPr lvl="1" eaLnBrk="1" hangingPunct="1">
              <a:defRPr/>
            </a:pPr>
            <a:r>
              <a:rPr lang="tr-TR" b="1" smtClean="0"/>
              <a:t>Eritropoietin</a:t>
            </a:r>
          </a:p>
          <a:p>
            <a:pPr lvl="1" eaLnBrk="1" hangingPunct="1">
              <a:defRPr/>
            </a:pPr>
            <a:r>
              <a:rPr lang="tr-TR" b="1" smtClean="0"/>
              <a:t>1,25 dihidroxivitamin D3</a:t>
            </a:r>
          </a:p>
          <a:p>
            <a:pPr lvl="1" eaLnBrk="1" hangingPunct="1">
              <a:defRPr/>
            </a:pPr>
            <a:r>
              <a:rPr lang="tr-TR" b="1" smtClean="0"/>
              <a:t>Prekallikreinler</a:t>
            </a:r>
          </a:p>
          <a:p>
            <a:pPr lvl="1" eaLnBrk="1" hangingPunct="1">
              <a:defRPr/>
            </a:pPr>
            <a:r>
              <a:rPr lang="tr-TR" b="1" smtClean="0"/>
              <a:t>Prostaglandinler ve</a:t>
            </a:r>
          </a:p>
          <a:p>
            <a:pPr lvl="1" eaLnBrk="1" hangingPunct="1">
              <a:defRPr/>
            </a:pPr>
            <a:r>
              <a:rPr lang="tr-TR" b="1" smtClean="0"/>
              <a:t>Renin enzimini üretirler</a:t>
            </a:r>
          </a:p>
        </p:txBody>
      </p:sp>
    </p:spTree>
    <p:extLst>
      <p:ext uri="{BB962C8B-B14F-4D97-AF65-F5344CB8AC3E}">
        <p14:creationId xmlns:p14="http://schemas.microsoft.com/office/powerpoint/2010/main" val="3837985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Pineal bez;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Melatonin ;deri pigmentleri ile ilişkilidir.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Timus bezi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T lenfositlerinin oluşumu ile ilgili hormon ve maddeler salgılar.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b="1" smtClean="0"/>
              <a:t>Kalp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Atriopeptin adı verilen bir hormon sentezler, depolar ve salgılar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b="1" smtClean="0"/>
              <a:t>Atriopeptin sıvı-elektrolit dengesi ile ilşkilidir, aşırı yükselmiş kan basıncını ve kan mikatarını düşürür.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800" b="1" smtClean="0"/>
              <a:t>Diğer bezler</a:t>
            </a:r>
          </a:p>
        </p:txBody>
      </p:sp>
    </p:spTree>
    <p:extLst>
      <p:ext uri="{BB962C8B-B14F-4D97-AF65-F5344CB8AC3E}">
        <p14:creationId xmlns:p14="http://schemas.microsoft.com/office/powerpoint/2010/main" val="2003405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145088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b="1" u="sng" dirty="0" smtClean="0"/>
              <a:t>Sindirim sistemi;</a:t>
            </a:r>
          </a:p>
          <a:p>
            <a:pPr lvl="1" eaLnBrk="1" hangingPunct="1">
              <a:defRPr/>
            </a:pPr>
            <a:r>
              <a:rPr lang="tr-TR" sz="2400" b="1" dirty="0" err="1" smtClean="0"/>
              <a:t>Gastrin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sekretin</a:t>
            </a:r>
            <a:r>
              <a:rPr lang="tr-TR" sz="2400" b="1" dirty="0" smtClean="0"/>
              <a:t> ve </a:t>
            </a:r>
            <a:r>
              <a:rPr lang="tr-TR" sz="2400" b="1" dirty="0" err="1" smtClean="0"/>
              <a:t>kolesistokinin</a:t>
            </a:r>
            <a:r>
              <a:rPr lang="tr-TR" sz="2400" b="1" dirty="0" smtClean="0"/>
              <a:t> hormonları salgılanır.</a:t>
            </a:r>
          </a:p>
          <a:p>
            <a:pPr eaLnBrk="1" hangingPunct="1">
              <a:defRPr/>
            </a:pPr>
            <a:r>
              <a:rPr lang="tr-TR" sz="2800" b="1" dirty="0" err="1" smtClean="0">
                <a:solidFill>
                  <a:schemeClr val="hlink"/>
                </a:solidFill>
              </a:rPr>
              <a:t>Gastrin</a:t>
            </a:r>
            <a:r>
              <a:rPr lang="tr-TR" sz="2800" b="1" dirty="0" smtClean="0"/>
              <a:t> mide mukozasından salınır ve midenin asit salgılamasını uyarır.</a:t>
            </a:r>
          </a:p>
          <a:p>
            <a:pPr eaLnBrk="1" hangingPunct="1">
              <a:defRPr/>
            </a:pPr>
            <a:r>
              <a:rPr lang="tr-TR" sz="2800" b="1" dirty="0" err="1" smtClean="0">
                <a:solidFill>
                  <a:schemeClr val="hlink"/>
                </a:solidFill>
              </a:rPr>
              <a:t>Sekretin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duodenum</a:t>
            </a:r>
            <a:r>
              <a:rPr lang="tr-TR" sz="2800" b="1" dirty="0" smtClean="0"/>
              <a:t> mukozasından salınır ve pankreastan </a:t>
            </a:r>
            <a:r>
              <a:rPr lang="tr-TR" sz="2800" b="1" dirty="0" err="1" smtClean="0"/>
              <a:t>bikoarbonattan</a:t>
            </a:r>
            <a:r>
              <a:rPr lang="tr-TR" sz="2800" b="1" dirty="0" smtClean="0"/>
              <a:t> zengin sıvı salgılatarak mideden gelen içeriğin </a:t>
            </a:r>
            <a:r>
              <a:rPr lang="tr-TR" sz="2800" b="1" dirty="0" err="1" smtClean="0"/>
              <a:t>asiditesinin</a:t>
            </a:r>
            <a:r>
              <a:rPr lang="tr-TR" sz="2800" b="1" dirty="0" smtClean="0"/>
              <a:t> nötralize edilmesini sağlar.</a:t>
            </a:r>
          </a:p>
          <a:p>
            <a:pPr eaLnBrk="1" hangingPunct="1">
              <a:defRPr/>
            </a:pPr>
            <a:r>
              <a:rPr lang="tr-TR" sz="2800" b="1" dirty="0" err="1" smtClean="0">
                <a:solidFill>
                  <a:schemeClr val="hlink"/>
                </a:solidFill>
              </a:rPr>
              <a:t>Kolesistokinin</a:t>
            </a:r>
            <a:r>
              <a:rPr lang="tr-TR" sz="2800" b="1" dirty="0" smtClean="0"/>
              <a:t> de </a:t>
            </a:r>
            <a:r>
              <a:rPr lang="tr-TR" sz="2800" b="1" dirty="0" err="1" smtClean="0"/>
              <a:t>düedonumdan</a:t>
            </a:r>
            <a:r>
              <a:rPr lang="tr-TR" sz="2800" b="1" dirty="0" smtClean="0"/>
              <a:t> salgılanır ve safra kesesinin kasılmasını uyarır. Safra kesesi de yağ sindiriminde görev alan safra salgısını yapar.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847725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/>
              <a:t>Diğer bezler</a:t>
            </a:r>
          </a:p>
        </p:txBody>
      </p:sp>
    </p:spTree>
    <p:extLst>
      <p:ext uri="{BB962C8B-B14F-4D97-AF65-F5344CB8AC3E}">
        <p14:creationId xmlns:p14="http://schemas.microsoft.com/office/powerpoint/2010/main" val="3167742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tr-TR" sz="2800" b="1" u="sng" smtClean="0"/>
              <a:t>Plasenta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Plasenta gebelikte fetüsün beslenmesi için gelişen özelleşmiş bir organdır.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Plasenta </a:t>
            </a:r>
            <a:r>
              <a:rPr lang="tr-TR" sz="2800" b="1" smtClean="0">
                <a:solidFill>
                  <a:schemeClr val="hlink"/>
                </a:solidFill>
              </a:rPr>
              <a:t>östrojen, progesteron ve human koryonik gonadotropin</a:t>
            </a:r>
            <a:r>
              <a:rPr lang="tr-TR" sz="2800" b="1" smtClean="0"/>
              <a:t> hormaonlarını salgılar.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Bu hormonlar gebeliğin devamlılığına yardım ederler.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800" b="1" smtClean="0"/>
              <a:t>Bu hormonların hedef organları everler, meme bezleri ve uterustur.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800" b="1" smtClean="0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smtClean="0"/>
              <a:t>Diğer bezler</a:t>
            </a:r>
          </a:p>
        </p:txBody>
      </p:sp>
    </p:spTree>
    <p:extLst>
      <p:ext uri="{BB962C8B-B14F-4D97-AF65-F5344CB8AC3E}">
        <p14:creationId xmlns:p14="http://schemas.microsoft.com/office/powerpoint/2010/main" val="4251286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eaLnBrk="1" hangingPunct="1">
              <a:defRPr/>
            </a:pPr>
            <a:r>
              <a:rPr lang="tr-TR" smtClean="0"/>
              <a:t>Endokrin bezler ve hormonları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 </a:t>
            </a:r>
            <a:r>
              <a:rPr lang="tr-TR" sz="1600" b="1" smtClean="0">
                <a:solidFill>
                  <a:schemeClr val="hlink"/>
                </a:solidFill>
              </a:rPr>
              <a:t>HİPOFİZ BEZİ</a:t>
            </a:r>
            <a:endParaRPr lang="tr-TR" sz="1600" b="1" u="sng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u="sng" smtClean="0"/>
              <a:t>Ön Hipofiz(Adenohipofiz)</a:t>
            </a:r>
            <a:endParaRPr lang="tr-TR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1-Büyüme hormonu(BH), growth hormon(GH)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2-Adrenokortikotropik hormon(ACTH)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3-Tiroid stimüle edici hormon(TSH)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4-Follikül stimüle edici hormon(FSH)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5-Luteinleştirici hormon(LH)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6-Prolaktin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7-Melanosit stimüle edici hormon (MSH)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	</a:t>
            </a:r>
            <a:r>
              <a:rPr lang="tr-TR" sz="1600" b="1" u="sng" smtClean="0"/>
              <a:t>Arka Hipofiz(Nörohipofiz)</a:t>
            </a:r>
            <a:endParaRPr lang="tr-TR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1-Antidiüretik hormon(ADH)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2-Oksitosin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smtClean="0">
                <a:solidFill>
                  <a:schemeClr val="hlink"/>
                </a:solidFill>
              </a:rPr>
              <a:t>TİROİD BEZİ</a:t>
            </a:r>
            <a:endParaRPr lang="tr-TR" sz="160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1-Triiodotyronine(T3), Tyroxine(T4)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2-Kalsitonin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smtClean="0">
                <a:solidFill>
                  <a:schemeClr val="hlink"/>
                </a:solidFill>
              </a:rPr>
              <a:t>PARATİROİD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1-Kalsitonin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tr-TR" sz="1600" smtClean="0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1600200"/>
            <a:ext cx="43307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smtClean="0">
                <a:solidFill>
                  <a:schemeClr val="hlink"/>
                </a:solidFill>
              </a:rPr>
              <a:t>BÖBREKÜSTÜ BEZİ(BÜB),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u="sng" smtClean="0"/>
              <a:t>Korteks</a:t>
            </a:r>
            <a:endParaRPr lang="tr-TR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1-Kortizol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2-Aldosteron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u="sng" smtClean="0"/>
              <a:t>Medülla</a:t>
            </a:r>
            <a:endParaRPr lang="tr-TR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1-Epinefrin(E),(adrenalin)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2-Norepinefrin(NE),(Noradrenalin)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smtClean="0">
                <a:solidFill>
                  <a:schemeClr val="hlink"/>
                </a:solidFill>
              </a:rPr>
              <a:t>PANKREAS</a:t>
            </a:r>
            <a:endParaRPr lang="tr-TR" sz="160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1-İnsülin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2-Glukagon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smtClean="0">
                <a:solidFill>
                  <a:schemeClr val="hlink"/>
                </a:solidFill>
              </a:rPr>
              <a:t>OVERLER(YUMURTALIKLAR)</a:t>
            </a:r>
            <a:endParaRPr lang="tr-TR" sz="160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1-Östrojen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2-Progesteron</a:t>
            </a:r>
            <a:endParaRPr lang="tr-TR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b="1" smtClean="0">
                <a:solidFill>
                  <a:schemeClr val="hlink"/>
                </a:solidFill>
              </a:rPr>
              <a:t>TESTİSLER</a:t>
            </a:r>
            <a:endParaRPr lang="tr-TR" sz="160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1600" smtClean="0"/>
              <a:t>1-Testosteron </a:t>
            </a:r>
          </a:p>
        </p:txBody>
      </p:sp>
    </p:spTree>
    <p:extLst>
      <p:ext uri="{BB962C8B-B14F-4D97-AF65-F5344CB8AC3E}">
        <p14:creationId xmlns:p14="http://schemas.microsoft.com/office/powerpoint/2010/main" val="778377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lgacık">
  <a:themeElements>
    <a:clrScheme name="Dalgacık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Dalgacı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lgacık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lgacık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lgacık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lgacık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lgacık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lgacık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lgacık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lgacık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lgacık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1487</Words>
  <Application>Microsoft Office PowerPoint</Application>
  <PresentationFormat>Ekran Gösterisi (4:3)</PresentationFormat>
  <Paragraphs>317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3" baseType="lpstr">
      <vt:lpstr>Dalgacık</vt:lpstr>
      <vt:lpstr>Endokrin Bezler</vt:lpstr>
      <vt:lpstr>Tiroid bezi</vt:lpstr>
      <vt:lpstr>PowerPoint Sunusu</vt:lpstr>
      <vt:lpstr>Tiroid bezi salgısının...</vt:lpstr>
      <vt:lpstr>Tiroid hormonlarının etkileri</vt:lpstr>
      <vt:lpstr>Hipertiroidi-hipotiroidi</vt:lpstr>
      <vt:lpstr>Tiroid hormonlarının salgısının düzenlenmesi</vt:lpstr>
      <vt:lpstr>Kalsitonin </vt:lpstr>
      <vt:lpstr>Endokrin Bezler</vt:lpstr>
      <vt:lpstr>Paratiroid bezler</vt:lpstr>
      <vt:lpstr>Paratiroid bezler</vt:lpstr>
      <vt:lpstr>Endokrin Bezler</vt:lpstr>
      <vt:lpstr>Böbrek Üstü bezleri  (Adrenal Bezler)</vt:lpstr>
      <vt:lpstr>Adrenal kortex</vt:lpstr>
      <vt:lpstr>Adrenal kortex; Glukokortikoidler</vt:lpstr>
      <vt:lpstr>Adrenal kortex; Mineralokortikoidler</vt:lpstr>
      <vt:lpstr>Adrenal kortex; Gonadokortikoidler</vt:lpstr>
      <vt:lpstr>PowerPoint Sunusu</vt:lpstr>
      <vt:lpstr>PowerPoint Sunusu</vt:lpstr>
      <vt:lpstr>Adrenal Medülla</vt:lpstr>
      <vt:lpstr>Stres durumlarında...</vt:lpstr>
      <vt:lpstr>Endokrin Bezler</vt:lpstr>
      <vt:lpstr>Pankreas </vt:lpstr>
      <vt:lpstr>Pankreas hormonları</vt:lpstr>
      <vt:lpstr>Pankreas hormonları; Glukagon</vt:lpstr>
      <vt:lpstr>Pankreas hormonları; İnsülin</vt:lpstr>
      <vt:lpstr>PowerPoint Sunusu</vt:lpstr>
      <vt:lpstr>Diabetes Mellitus</vt:lpstr>
      <vt:lpstr>Endokrin Bezler</vt:lpstr>
      <vt:lpstr>Gonadlar: Cinsiyet bezleri</vt:lpstr>
      <vt:lpstr>Testesteron </vt:lpstr>
      <vt:lpstr>Östrojenler </vt:lpstr>
      <vt:lpstr>Östrojenin etkileri ve salgılanmasının kontrolü</vt:lpstr>
      <vt:lpstr>Testosteron salgılanmasının kontrolü ve etkileri </vt:lpstr>
      <vt:lpstr>Progesteron </vt:lpstr>
      <vt:lpstr>Relaksin </vt:lpstr>
      <vt:lpstr>Endokrin Bezler</vt:lpstr>
      <vt:lpstr>Diğer bezler</vt:lpstr>
      <vt:lpstr>Diğer bezler</vt:lpstr>
      <vt:lpstr>Diğer bezler</vt:lpstr>
      <vt:lpstr>Diğer bezler</vt:lpstr>
      <vt:lpstr>Endokrin bezler ve hormonları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Endokrin Bezler</dc:title>
  <dc:creator>hp5</dc:creator>
  <cp:lastModifiedBy>hp5</cp:lastModifiedBy>
  <cp:revision>1</cp:revision>
  <dcterms:created xsi:type="dcterms:W3CDTF">2020-03-21T14:26:21Z</dcterms:created>
  <dcterms:modified xsi:type="dcterms:W3CDTF">2020-03-21T14:26:39Z</dcterms:modified>
</cp:coreProperties>
</file>